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7" r:id="rId2"/>
    <p:sldId id="261" r:id="rId3"/>
    <p:sldId id="323" r:id="rId4"/>
    <p:sldId id="264" r:id="rId5"/>
    <p:sldId id="305" r:id="rId6"/>
    <p:sldId id="306" r:id="rId7"/>
    <p:sldId id="307" r:id="rId8"/>
    <p:sldId id="274" r:id="rId9"/>
    <p:sldId id="325" r:id="rId10"/>
    <p:sldId id="308" r:id="rId11"/>
    <p:sldId id="314" r:id="rId12"/>
    <p:sldId id="315" r:id="rId13"/>
    <p:sldId id="316" r:id="rId14"/>
    <p:sldId id="309" r:id="rId15"/>
    <p:sldId id="310" r:id="rId16"/>
    <p:sldId id="311" r:id="rId17"/>
    <p:sldId id="312" r:id="rId18"/>
    <p:sldId id="317" r:id="rId19"/>
    <p:sldId id="326" r:id="rId20"/>
    <p:sldId id="319" r:id="rId21"/>
    <p:sldId id="324" r:id="rId22"/>
  </p:sldIdLst>
  <p:sldSz cx="9144000" cy="6858000" type="screen4x3"/>
  <p:notesSz cx="6954838" cy="92408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A18E3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2787"/>
    <p:restoredTop sz="90929"/>
  </p:normalViewPr>
  <p:slideViewPr>
    <p:cSldViewPr>
      <p:cViewPr varScale="1">
        <p:scale>
          <a:sx n="102" d="100"/>
          <a:sy n="102" d="100"/>
        </p:scale>
        <p:origin x="-109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layout>
        <c:manualLayout>
          <c:xMode val="edge"/>
          <c:yMode val="edge"/>
          <c:x val="1.1372534280470328E-2"/>
          <c:y val="1.7857528372333759E-2"/>
        </c:manualLayout>
      </c:layout>
      <c:spPr>
        <a:solidFill>
          <a:schemeClr val="accent3">
            <a:lumMod val="75000"/>
          </a:schemeClr>
        </a:solidFill>
      </c:spPr>
    </c:title>
    <c:plotArea>
      <c:layout>
        <c:manualLayout>
          <c:layoutTarget val="inner"/>
          <c:xMode val="edge"/>
          <c:yMode val="edge"/>
          <c:x val="0.74321880650994654"/>
          <c:y val="0.29767441860465188"/>
          <c:w val="0.37251356238698063"/>
          <c:h val="0.95813953488372094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Do you think this percentage is…</c:v>
                </c:pt>
              </c:strCache>
            </c:strRef>
          </c:tx>
          <c:explosion val="12"/>
          <c:dLbls>
            <c:dLbl>
              <c:idx val="0"/>
              <c:layout>
                <c:manualLayout>
                  <c:x val="1.9326334208224029E-2"/>
                  <c:y val="0.17169806899137621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CatName val="1"/>
              <c:showPercent val="1"/>
            </c:dLbl>
            <c:dLbl>
              <c:idx val="1"/>
              <c:layout>
                <c:manualLayout>
                  <c:x val="-0.24171658689722733"/>
                  <c:y val="-0.17142857142857137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CatName val="1"/>
              <c:showPercent val="1"/>
            </c:dLbl>
            <c:dLbl>
              <c:idx val="2"/>
              <c:layout>
                <c:manualLayout>
                  <c:x val="-4.7220292316401801E-3"/>
                  <c:y val="0.15717191601049871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CatName val="1"/>
              <c:showPercent val="1"/>
            </c:dLbl>
            <c:dLbl>
              <c:idx val="3"/>
              <c:layout>
                <c:manualLayout>
                  <c:x val="-3.9946144703610055E-2"/>
                  <c:y val="1.971728396838878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en-US"/>
                </a:p>
              </c:txPr>
              <c:dLblPos val="bestFit"/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Sheet1!$A$2:$A$5</c:f>
              <c:strCache>
                <c:ptCount val="4"/>
                <c:pt idx="0">
                  <c:v>Very unacceptable</c:v>
                </c:pt>
                <c:pt idx="1">
                  <c:v>Unacceptable</c:v>
                </c:pt>
                <c:pt idx="2">
                  <c:v>Acceptable</c:v>
                </c:pt>
                <c:pt idx="3">
                  <c:v>Very acceptable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</c:v>
                </c:pt>
                <c:pt idx="1">
                  <c:v>49</c:v>
                </c:pt>
                <c:pt idx="2">
                  <c:v>21</c:v>
                </c:pt>
                <c:pt idx="3">
                  <c:v>4</c:v>
                </c:pt>
              </c:numCache>
            </c:numRef>
          </c:val>
        </c:ser>
        <c:dLbls>
          <c:showCatName val="1"/>
          <c:showPercent val="1"/>
        </c:dLbls>
        <c:firstSliceAng val="0"/>
      </c:pieChart>
      <c:spPr>
        <a:noFill/>
        <a:ln w="25389">
          <a:noFill/>
        </a:ln>
      </c:spPr>
    </c:plotArea>
    <c:plotVisOnly val="1"/>
    <c:dispBlanksAs val="zero"/>
  </c:chart>
  <c:txPr>
    <a:bodyPr/>
    <a:lstStyle/>
    <a:p>
      <a:pPr>
        <a:defRPr sz="1897"/>
      </a:pPr>
      <a:endParaRPr lang="en-US"/>
    </a:p>
  </c:txPr>
  <c:externalData r:id="rId1"/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0.18868</cdr:x>
      <cdr:y>0</cdr:y>
    </cdr:from>
    <cdr:to>
      <cdr:x>0.73891</cdr:x>
      <cdr:y>0.18083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524000" y="0"/>
          <a:ext cx="4444318" cy="628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en-US" sz="20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40175" y="0"/>
            <a:ext cx="3013075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341750-725B-4C84-983E-7893577499B3}" type="datetimeFigureOut">
              <a:rPr lang="en-US" smtClean="0"/>
              <a:t>4/10/2008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40175" y="8777288"/>
            <a:ext cx="3013075" cy="4619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84F7D-235B-479F-94AD-67A2BB4C52E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763" cy="4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9466" y="0"/>
            <a:ext cx="3013763" cy="4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3738"/>
            <a:ext cx="4618038" cy="3463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484" y="4389398"/>
            <a:ext cx="5563870" cy="4158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77192"/>
            <a:ext cx="3013763" cy="4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9466" y="8777192"/>
            <a:ext cx="3013763" cy="462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46" tIns="46273" rIns="92546" bIns="4627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D396FBA8-9FEE-4BA4-AE45-FCF1A4FBE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FA6DA2-67CA-4C2E-9359-CCDC604D9C21}" type="slidenum">
              <a:rPr lang="en-US" smtClean="0">
                <a:ea typeface="ＭＳ Ｐゴシック" charset="-128"/>
              </a:rPr>
              <a:pPr/>
              <a:t>1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72EB1A-06B5-4676-83E7-FBACC8854C50}" type="slidenum">
              <a:rPr lang="en-US" smtClean="0">
                <a:ea typeface="ＭＳ Ｐゴシック" charset="-128"/>
              </a:rPr>
              <a:pPr/>
              <a:t>2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26B30B-690B-460C-AB89-B4A282E0D708}" type="slidenum">
              <a:rPr lang="en-US" smtClean="0">
                <a:ea typeface="ＭＳ Ｐゴシック" charset="-128"/>
              </a:rPr>
              <a:pPr/>
              <a:t>4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6EE4C3-6FA7-4ACC-BEF2-2B54EE020921}" type="slidenum">
              <a:rPr lang="ja-JP" altLang="en-US" smtClean="0">
                <a:ea typeface="ＭＳ Ｐゴシック" charset="-128"/>
              </a:rPr>
              <a:pPr/>
              <a:t>12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3D33E6-32EB-4374-A1A4-0BA340BB9851}" type="slidenum">
              <a:rPr lang="ja-JP" altLang="en-US" smtClean="0">
                <a:ea typeface="ＭＳ Ｐゴシック" charset="-128"/>
              </a:rPr>
              <a:pPr/>
              <a:t>13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B1068A-D4D1-4F28-A78C-30E1466E6F67}" type="slidenum">
              <a:rPr lang="ja-JP" altLang="en-US" smtClean="0">
                <a:ea typeface="ＭＳ Ｐゴシック" charset="-128"/>
              </a:rPr>
              <a:pPr/>
              <a:t>14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4AE05B-4C61-4BA9-9159-BCCBF77CE2F9}" type="slidenum">
              <a:rPr lang="ja-JP" altLang="en-US" smtClean="0">
                <a:ea typeface="ＭＳ Ｐゴシック" charset="-128"/>
              </a:rPr>
              <a:pPr/>
              <a:t>15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722C50-0F35-402A-A676-3BD47915EB3E}" type="slidenum">
              <a:rPr lang="ja-JP" altLang="en-US" smtClean="0">
                <a:ea typeface="ＭＳ Ｐゴシック" charset="-128"/>
              </a:rPr>
              <a:pPr/>
              <a:t>18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82A39B-B678-445B-9690-045074BE3485}" type="slidenum">
              <a:rPr lang="ja-JP" altLang="en-US" smtClean="0">
                <a:ea typeface="ＭＳ Ｐゴシック" charset="-128"/>
              </a:rPr>
              <a:pPr/>
              <a:t>20</a:t>
            </a:fld>
            <a:endParaRPr lang="en-US" altLang="ja-JP" smtClean="0">
              <a:ea typeface="ＭＳ Ｐゴシック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10E077-AC32-46AD-929C-84224D3F1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5D84B-25A0-4A59-8A36-4B90E76DF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9BB2C2-9281-4AF4-81D0-5AB66891A8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812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41529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A1ED29-BB85-4323-8F2F-9F513932D5DE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40386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9812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4152900"/>
            <a:ext cx="40386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66E83-E87B-4980-AB70-321A6FD49E9A}" type="slidenum">
              <a:rPr lang="ja-JP" altLang="en-US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5E053-E92F-4539-B448-CB140AD0C4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1D232-0711-4B9B-8CA3-218A5911A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B23B6D-E41F-41CA-8DA5-60B4A7E60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56FE3D-876C-4F11-892F-74A2B2A0D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B9F84-8EA1-4A6E-BCB0-6FD0CBFE1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F0A34D-D164-415B-9740-6D211515E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83852-B70C-45CE-B11D-40571B16D5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825429-27FB-4528-B42D-982936858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16" charset="-128"/>
              </a:defRPr>
            </a:lvl1pPr>
          </a:lstStyle>
          <a:p>
            <a:pPr>
              <a:defRPr/>
            </a:pPr>
            <a:fld id="{BE4BBE02-E8A2-4E50-A6D7-2B8D10FFA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Ext_ppt_Bck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5588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Microsoft_Office_Excel_97-2003_Worksheet1.xls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Microsoft_Office_Excel_97-2003_Worksheet3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34950"/>
            <a:ext cx="7772400" cy="2771775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Tahoma" pitchFamily="34" charset="0"/>
              </a:rPr>
              <a:t>How Concerns About Food Safety are Viewed by </a:t>
            </a:r>
            <a:r>
              <a:rPr lang="en-US" sz="4000" smtClean="0">
                <a:solidFill>
                  <a:srgbClr val="A18E3D"/>
                </a:solidFill>
                <a:latin typeface="Tahoma" pitchFamily="34" charset="0"/>
              </a:rPr>
              <a:t>Consumers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124200"/>
            <a:ext cx="6400800" cy="175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Sandra M. McCurdy, Ph.D.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Extension Food Safety Specialist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School of Family and Consumer Sciences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University of Idaho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295400" y="5029200"/>
            <a:ext cx="66294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A18E3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April 11, 2008</a:t>
            </a:r>
          </a:p>
        </p:txBody>
      </p:sp>
      <p:sp>
        <p:nvSpPr>
          <p:cNvPr id="717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B89F500C-AB99-4D53-AE1B-8611B57B429E}" type="slidenum">
              <a:rPr lang="en-US" smtClean="0">
                <a:ea typeface="ＭＳ Ｐゴシック" charset="-128"/>
              </a:rPr>
              <a:pPr/>
              <a:t>1</a:t>
            </a:fld>
            <a:endParaRPr lang="en-US" smtClean="0">
              <a:ea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/>
          <a:lstStyle/>
          <a:p>
            <a:r>
              <a:rPr lang="en-US" smtClean="0"/>
              <a:t>Consumers do pay attention</a:t>
            </a:r>
          </a:p>
        </p:txBody>
      </p:sp>
      <p:pic>
        <p:nvPicPr>
          <p:cNvPr id="89091" name="Picture 3"/>
          <p:cNvPicPr>
            <a:picLocks noChangeAspect="1" noChangeArrowheads="1"/>
          </p:cNvPicPr>
          <p:nvPr/>
        </p:nvPicPr>
        <p:blipFill>
          <a:blip r:embed="rId2"/>
          <a:srcRect l="12381" t="23649" r="7619" b="12162"/>
          <a:stretch>
            <a:fillRect/>
          </a:stretch>
        </p:blipFill>
        <p:spPr bwMode="auto">
          <a:xfrm>
            <a:off x="0" y="1371600"/>
            <a:ext cx="8534400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52400" y="914400"/>
            <a:ext cx="4572000" cy="461963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ea typeface="ＭＳ Ｐゴシック" pitchFamily="16" charset="-128"/>
              </a:rPr>
              <a:t>Spinach sales in 2005 &amp; 2006</a:t>
            </a:r>
          </a:p>
        </p:txBody>
      </p:sp>
      <p:sp>
        <p:nvSpPr>
          <p:cNvPr id="13317" name="TextBox 7"/>
          <p:cNvSpPr txBox="1">
            <a:spLocks noChangeArrowheads="1"/>
          </p:cNvSpPr>
          <p:nvPr/>
        </p:nvSpPr>
        <p:spPr bwMode="auto">
          <a:xfrm>
            <a:off x="0" y="57150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Hallman, W.K., Cuite, C.L., Nucci, M.L. Pleasant, A.F. Chess, C. 2008.  “Examining the 2006 Spinach Crisis from Multiple Perspectives,” Food Policy Institute, New Jersey Ag Exp Station, http://www.foodpolicyinstitute.org/news/default.asp?id=9.</a:t>
            </a:r>
          </a:p>
        </p:txBody>
      </p:sp>
      <p:sp>
        <p:nvSpPr>
          <p:cNvPr id="1331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A0D0C749-FCA4-40DB-820F-E035334ECB41}" type="slidenum">
              <a:rPr lang="en-US" smtClean="0">
                <a:ea typeface="ＭＳ Ｐゴシック" charset="-128"/>
              </a:rPr>
              <a:pPr/>
              <a:t>10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1143000"/>
          </a:xfrm>
        </p:spPr>
        <p:txBody>
          <a:bodyPr/>
          <a:lstStyle/>
          <a:p>
            <a:r>
              <a:rPr lang="en-US" sz="4000" smtClean="0"/>
              <a:t>Consumer Behavior Does Improve</a:t>
            </a:r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/>
          <a:srcRect l="32381" t="15351" r="3333" b="6798"/>
          <a:stretch>
            <a:fillRect/>
          </a:stretch>
        </p:blipFill>
        <p:spPr bwMode="auto">
          <a:xfrm>
            <a:off x="685800" y="974725"/>
            <a:ext cx="7772400" cy="588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sp>
        <p:nvSpPr>
          <p:cNvPr id="1434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50761381-DA83-4D67-A733-785758C0782B}" type="slidenum">
              <a:rPr lang="en-US" smtClean="0">
                <a:ea typeface="ＭＳ Ｐゴシック" charset="-128"/>
              </a:rPr>
              <a:pPr/>
              <a:t>11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458200" cy="3200400"/>
          </a:xfrm>
        </p:spPr>
        <p:txBody>
          <a:bodyPr/>
          <a:lstStyle/>
          <a:p>
            <a:pPr eaLnBrk="1" hangingPunct="1"/>
            <a:r>
              <a:rPr lang="en-US" sz="4000" smtClean="0">
                <a:solidFill>
                  <a:srgbClr val="663300"/>
                </a:solidFill>
              </a:rPr>
              <a:t>For ground beef patties, </a:t>
            </a:r>
            <a:r>
              <a:rPr lang="en-US" sz="4000" smtClean="0">
                <a:solidFill>
                  <a:srgbClr val="C00000"/>
                </a:solidFill>
              </a:rPr>
              <a:t>color</a:t>
            </a:r>
            <a:r>
              <a:rPr lang="en-US" sz="4000" smtClean="0">
                <a:solidFill>
                  <a:srgbClr val="663300"/>
                </a:solidFill>
              </a:rPr>
              <a:t> is not an indicator of end-point temperature.  </a:t>
            </a:r>
            <a:endParaRPr lang="en-US" sz="4000" b="1" smtClean="0">
              <a:solidFill>
                <a:srgbClr val="663300"/>
              </a:solidFill>
            </a:endParaRPr>
          </a:p>
        </p:txBody>
      </p:sp>
      <p:grpSp>
        <p:nvGrpSpPr>
          <p:cNvPr id="15363" name="Group 4"/>
          <p:cNvGrpSpPr>
            <a:grpSpLocks/>
          </p:cNvGrpSpPr>
          <p:nvPr/>
        </p:nvGrpSpPr>
        <p:grpSpPr bwMode="auto">
          <a:xfrm>
            <a:off x="609600" y="3048000"/>
            <a:ext cx="3733800" cy="2025650"/>
            <a:chOff x="1680" y="2422"/>
            <a:chExt cx="2352" cy="1276"/>
          </a:xfrm>
        </p:grpSpPr>
        <p:pic>
          <p:nvPicPr>
            <p:cNvPr id="15368" name="Picture 5" descr="lwf3"/>
            <p:cNvPicPr>
              <a:picLocks noChangeAspect="1" noChangeArrowheads="1"/>
            </p:cNvPicPr>
            <p:nvPr/>
          </p:nvPicPr>
          <p:blipFill>
            <a:blip r:embed="rId3"/>
            <a:srcRect l="2499" t="22227" r="51666" b="38449"/>
            <a:stretch>
              <a:fillRect/>
            </a:stretch>
          </p:blipFill>
          <p:spPr bwMode="auto">
            <a:xfrm>
              <a:off x="1680" y="2422"/>
              <a:ext cx="2352" cy="5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6" descr="lwf3"/>
            <p:cNvPicPr preferRelativeResize="0">
              <a:picLocks noChangeAspect="1" noChangeArrowheads="1"/>
            </p:cNvPicPr>
            <p:nvPr/>
          </p:nvPicPr>
          <p:blipFill>
            <a:blip r:embed="rId3"/>
            <a:srcRect l="52499" t="20972" r="1666" b="39705"/>
            <a:stretch>
              <a:fillRect/>
            </a:stretch>
          </p:blipFill>
          <p:spPr bwMode="auto">
            <a:xfrm>
              <a:off x="1680" y="3072"/>
              <a:ext cx="2330" cy="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5364" name="Rectangle 7"/>
          <p:cNvSpPr>
            <a:spLocks noChangeArrowheads="1"/>
          </p:cNvSpPr>
          <p:nvPr/>
        </p:nvSpPr>
        <p:spPr bwMode="auto">
          <a:xfrm>
            <a:off x="4419600" y="3276600"/>
            <a:ext cx="381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00FF00"/>
                </a:solidFill>
                <a:latin typeface="Geneva" charset="0"/>
              </a:rPr>
              <a:t>Safe:</a:t>
            </a:r>
            <a:r>
              <a:rPr lang="en-US">
                <a:latin typeface="Geneva" charset="0"/>
              </a:rPr>
              <a:t> </a:t>
            </a:r>
            <a:r>
              <a:rPr lang="en-US">
                <a:solidFill>
                  <a:srgbClr val="A18E3D"/>
                </a:solidFill>
                <a:latin typeface="Geneva" charset="0"/>
              </a:rPr>
              <a:t>Has reached 160ºF</a:t>
            </a:r>
          </a:p>
        </p:txBody>
      </p:sp>
      <p:sp>
        <p:nvSpPr>
          <p:cNvPr id="15365" name="Rectangle 8"/>
          <p:cNvSpPr>
            <a:spLocks noChangeArrowheads="1"/>
          </p:cNvSpPr>
          <p:nvPr/>
        </p:nvSpPr>
        <p:spPr bwMode="auto">
          <a:xfrm>
            <a:off x="4419600" y="4267200"/>
            <a:ext cx="4532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3300"/>
                </a:solidFill>
                <a:latin typeface="Geneva" charset="0"/>
              </a:rPr>
              <a:t>Unsafe:</a:t>
            </a:r>
            <a:r>
              <a:rPr lang="en-US">
                <a:solidFill>
                  <a:schemeClr val="bg1"/>
                </a:solidFill>
                <a:latin typeface="Geneva" charset="0"/>
              </a:rPr>
              <a:t>  </a:t>
            </a:r>
            <a:r>
              <a:rPr lang="en-US">
                <a:solidFill>
                  <a:srgbClr val="A18E3D"/>
                </a:solidFill>
                <a:latin typeface="Geneva" charset="0"/>
              </a:rPr>
              <a:t>Has not reached 160ºF</a:t>
            </a:r>
          </a:p>
        </p:txBody>
      </p:sp>
      <p:sp>
        <p:nvSpPr>
          <p:cNvPr id="1536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985C7CBA-B15B-435A-AF10-E6C70A20166A}" type="slidenum">
              <a:rPr lang="en-US" smtClean="0">
                <a:ea typeface="ＭＳ Ｐゴシック" charset="-128"/>
              </a:rPr>
              <a:pPr/>
              <a:t>12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15367" name="TextBox 8"/>
          <p:cNvSpPr txBox="1">
            <a:spLocks noChangeArrowheads="1"/>
          </p:cNvSpPr>
          <p:nvPr/>
        </p:nvSpPr>
        <p:spPr bwMode="auto">
          <a:xfrm>
            <a:off x="762000" y="5410200"/>
            <a:ext cx="7543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663300"/>
                </a:solidFill>
              </a:rPr>
              <a:t>Use an instant-read thermometer to assure doneness.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827088" y="2852738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6387" name="Picture 4" descr="Dial Therm in Hamburger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34546" t="42273" r="33960" b="27727"/>
          <a:stretch>
            <a:fillRect/>
          </a:stretch>
        </p:blipFill>
        <p:spPr>
          <a:xfrm>
            <a:off x="2819400" y="2819400"/>
            <a:ext cx="3584575" cy="2587625"/>
          </a:xfrm>
          <a:noFill/>
        </p:spPr>
      </p:pic>
      <p:sp>
        <p:nvSpPr>
          <p:cNvPr id="16388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8305800" cy="19812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Instant-read food thermometers are used by </a:t>
            </a:r>
            <a:r>
              <a:rPr lang="en-US" sz="3600" dirty="0" smtClean="0">
                <a:solidFill>
                  <a:srgbClr val="663300"/>
                </a:solidFill>
              </a:rPr>
              <a:t>only about 10% of consumers </a:t>
            </a:r>
            <a:r>
              <a:rPr lang="en-US" sz="3600" dirty="0" smtClean="0"/>
              <a:t>with ground beef patties</a:t>
            </a:r>
            <a:r>
              <a:rPr lang="en-US" sz="4000" dirty="0" smtClean="0"/>
              <a:t>.</a:t>
            </a:r>
          </a:p>
        </p:txBody>
      </p:sp>
      <p:sp>
        <p:nvSpPr>
          <p:cNvPr id="16389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7FEAC0CA-42CD-4ACC-A8C7-63AFE3BBDB06}" type="slidenum">
              <a:rPr lang="en-US" smtClean="0">
                <a:ea typeface="ＭＳ Ｐゴシック" charset="-128"/>
              </a:rPr>
              <a:pPr/>
              <a:t>13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6629400" cy="1143000"/>
          </a:xfrm>
        </p:spPr>
        <p:txBody>
          <a:bodyPr/>
          <a:lstStyle/>
          <a:p>
            <a:r>
              <a:rPr lang="en-US" sz="3600" smtClean="0">
                <a:solidFill>
                  <a:schemeClr val="tx1"/>
                </a:solidFill>
              </a:rPr>
              <a:t>Focus groups to assess barriers to thermometer use</a:t>
            </a:r>
          </a:p>
        </p:txBody>
      </p:sp>
      <p:pic>
        <p:nvPicPr>
          <p:cNvPr id="17411" name="Picture 4" descr="Boundary Cty-Checking Meat Temp2"/>
          <p:cNvPicPr>
            <a:picLocks noChangeAspect="1" noChangeArrowheads="1"/>
          </p:cNvPicPr>
          <p:nvPr/>
        </p:nvPicPr>
        <p:blipFill>
          <a:blip r:embed="rId3"/>
          <a:srcRect l="22223" t="10001" r="26666" b="18889"/>
          <a:stretch>
            <a:fillRect/>
          </a:stretch>
        </p:blipFill>
        <p:spPr bwMode="auto">
          <a:xfrm>
            <a:off x="3505200" y="1981200"/>
            <a:ext cx="2482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ocus Group Participants2"/>
          <p:cNvPicPr>
            <a:picLocks noChangeAspect="1" noChangeArrowheads="1"/>
          </p:cNvPicPr>
          <p:nvPr/>
        </p:nvPicPr>
        <p:blipFill>
          <a:blip r:embed="rId4">
            <a:lum bright="24000"/>
          </a:blip>
          <a:srcRect t="41112" b="20370"/>
          <a:stretch>
            <a:fillRect/>
          </a:stretch>
        </p:blipFill>
        <p:spPr bwMode="auto">
          <a:xfrm>
            <a:off x="2257425" y="4868863"/>
            <a:ext cx="6886575" cy="198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Cooking on 2-Side Grill"/>
          <p:cNvPicPr>
            <a:picLocks noChangeAspect="1" noChangeArrowheads="1"/>
          </p:cNvPicPr>
          <p:nvPr/>
        </p:nvPicPr>
        <p:blipFill>
          <a:blip r:embed="rId5">
            <a:lum bright="18000"/>
          </a:blip>
          <a:srcRect l="17778" t="10001" r="19066"/>
          <a:stretch>
            <a:fillRect/>
          </a:stretch>
        </p:blipFill>
        <p:spPr bwMode="auto">
          <a:xfrm>
            <a:off x="685800" y="1676400"/>
            <a:ext cx="235267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4" name="Line 9"/>
          <p:cNvSpPr>
            <a:spLocks noChangeShapeType="1"/>
          </p:cNvSpPr>
          <p:nvPr/>
        </p:nvSpPr>
        <p:spPr bwMode="auto">
          <a:xfrm>
            <a:off x="762000" y="1371600"/>
            <a:ext cx="5410200" cy="0"/>
          </a:xfrm>
          <a:prstGeom prst="line">
            <a:avLst/>
          </a:prstGeom>
          <a:noFill/>
          <a:ln w="57150">
            <a:solidFill>
              <a:srgbClr val="D6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AFDDD9F6-0523-47A4-8492-98DDD21EB7DA}" type="slidenum">
              <a:rPr lang="en-US" smtClean="0">
                <a:ea typeface="ＭＳ Ｐゴシック" charset="-128"/>
              </a:rPr>
              <a:pPr/>
              <a:t>14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0"/>
            <a:ext cx="7772400" cy="744538"/>
          </a:xfrm>
        </p:spPr>
        <p:txBody>
          <a:bodyPr/>
          <a:lstStyle/>
          <a:p>
            <a:r>
              <a:rPr lang="en-US" sz="3600" smtClean="0">
                <a:solidFill>
                  <a:schemeClr val="tx1"/>
                </a:solidFill>
              </a:rPr>
              <a:t>Selected group responses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09600" y="1524000"/>
            <a:ext cx="853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A18E3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did you think about using a thermometer?</a:t>
            </a:r>
          </a:p>
          <a:p>
            <a:pPr marL="685800" lvl="1" indent="-344488">
              <a:spcBef>
                <a:spcPct val="25000"/>
              </a:spcBef>
              <a:buFontTx/>
              <a:buChar char="•"/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“Felt good” to know meat was safely cooked. </a:t>
            </a: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685800" y="1295400"/>
            <a:ext cx="7848600" cy="0"/>
          </a:xfrm>
          <a:prstGeom prst="line">
            <a:avLst/>
          </a:prstGeom>
          <a:noFill/>
          <a:ln w="57150">
            <a:solidFill>
              <a:srgbClr val="D6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85800" y="2590800"/>
            <a:ext cx="86042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5000"/>
              </a:spcBef>
            </a:pPr>
            <a:r>
              <a:rPr lang="en-US">
                <a:solidFill>
                  <a:srgbClr val="A18E3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would keep you from using?</a:t>
            </a:r>
          </a:p>
          <a:p>
            <a:pPr marL="635000" lvl="2" indent="-406400">
              <a:spcBef>
                <a:spcPct val="25000"/>
              </a:spcBef>
              <a:buFontTx/>
              <a:buChar char="•"/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Lack of time, forgetfulness and laziness</a:t>
            </a:r>
            <a:r>
              <a:rPr lang="en-US">
                <a:latin typeface="Arial Unicode MS" pitchFamily="34" charset="-128"/>
                <a:ea typeface="Arial Unicode MS" pitchFamily="34" charset="-128"/>
                <a:cs typeface="Times New Roman" pitchFamily="18" charset="0"/>
                <a:sym typeface="Symbol" pitchFamily="18" charset="2"/>
              </a:rPr>
              <a:t>.</a:t>
            </a:r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marL="635000" lvl="2" indent="-406400">
              <a:spcBef>
                <a:spcPct val="25000"/>
              </a:spcBef>
              <a:buFontTx/>
              <a:buChar char="•"/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Inconvenient.</a:t>
            </a:r>
          </a:p>
          <a:p>
            <a:pPr marL="635000" lvl="2" indent="-406400">
              <a:spcBef>
                <a:spcPct val="25000"/>
              </a:spcBef>
              <a:buFontTx/>
              <a:buChar char="•"/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Not comfortable using the thermometer. </a:t>
            </a: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838200" y="4419600"/>
            <a:ext cx="8534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A18E3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What would motivate?</a:t>
            </a:r>
          </a:p>
          <a:p>
            <a:pPr marL="635000" lvl="2" indent="-406400">
              <a:spcBef>
                <a:spcPct val="25000"/>
              </a:spcBef>
              <a:buFontTx/>
              <a:buChar char="•"/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Symbol" pitchFamily="18" charset="2"/>
              </a:rPr>
              <a:t>Avoidance of foodborne illness, especially re children or elderly persons </a:t>
            </a:r>
            <a:r>
              <a:rPr lang="en-US">
                <a:latin typeface="Arial Unicode MS" pitchFamily="34" charset="-128"/>
                <a:ea typeface="Arial Unicode MS" pitchFamily="34" charset="-128"/>
                <a:cs typeface="Times New Roman" pitchFamily="18" charset="0"/>
                <a:sym typeface="Symbol" pitchFamily="18" charset="2"/>
              </a:rPr>
              <a:t>.</a:t>
            </a:r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  <a:sym typeface="Symbol" pitchFamily="18" charset="2"/>
            </a:endParaRPr>
          </a:p>
          <a:p>
            <a:pPr marL="635000" lvl="2" indent="-406400">
              <a:spcBef>
                <a:spcPct val="25000"/>
              </a:spcBef>
              <a:buFontTx/>
              <a:buChar char="•"/>
            </a:pPr>
            <a:r>
              <a:rPr lang="en-US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Improved meat quality.</a:t>
            </a:r>
          </a:p>
        </p:txBody>
      </p:sp>
      <p:sp>
        <p:nvSpPr>
          <p:cNvPr id="1843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D173E0F9-5D85-4AC7-BA72-725A723BA01C}" type="slidenum">
              <a:rPr lang="en-US" smtClean="0">
                <a:ea typeface="ＭＳ Ｐゴシック" charset="-128"/>
              </a:rPr>
              <a:pPr/>
              <a:t>15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8458200" cy="533400"/>
          </a:xfrm>
        </p:spPr>
        <p:txBody>
          <a:bodyPr/>
          <a:lstStyle/>
          <a:p>
            <a:pPr>
              <a:buFont typeface="Webdings" pitchFamily="18" charset="2"/>
              <a:buNone/>
            </a:pPr>
            <a:r>
              <a:rPr lang="en-US" sz="2800" i="1" smtClean="0">
                <a:solidFill>
                  <a:srgbClr val="A18E3D"/>
                </a:solidFill>
              </a:rPr>
              <a:t>Now You’re Cooking…Using a Food Thermometer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8305800" cy="1143000"/>
          </a:xfrm>
          <a:noFill/>
        </p:spPr>
        <p:txBody>
          <a:bodyPr/>
          <a:lstStyle/>
          <a:p>
            <a:r>
              <a:rPr lang="en-US" sz="3600" smtClean="0">
                <a:solidFill>
                  <a:schemeClr val="tx1"/>
                </a:solidFill>
              </a:rPr>
              <a:t>Develop educational/motivational materials</a:t>
            </a:r>
          </a:p>
        </p:txBody>
      </p:sp>
      <p:sp>
        <p:nvSpPr>
          <p:cNvPr id="19460" name="Line 5"/>
          <p:cNvSpPr>
            <a:spLocks noChangeShapeType="1"/>
          </p:cNvSpPr>
          <p:nvPr/>
        </p:nvSpPr>
        <p:spPr bwMode="auto">
          <a:xfrm>
            <a:off x="990600" y="1371600"/>
            <a:ext cx="7848600" cy="0"/>
          </a:xfrm>
          <a:prstGeom prst="line">
            <a:avLst/>
          </a:prstGeom>
          <a:noFill/>
          <a:ln w="57150">
            <a:solidFill>
              <a:srgbClr val="D6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461" name="Picture 6" descr="Thermoneter0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2227263"/>
            <a:ext cx="5791200" cy="463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685800" y="2289175"/>
            <a:ext cx="25908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Transtheoretical Model (Stages of Change) and the Health Belief Model</a:t>
            </a:r>
            <a:r>
              <a:rPr lang="en-US" altLang="ja-JP"/>
              <a:t> </a:t>
            </a:r>
            <a:r>
              <a:rPr lang="en-US" altLang="ja-JP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used to develop:</a:t>
            </a:r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Tx/>
              <a:buChar char="•"/>
            </a:pPr>
            <a:r>
              <a:rPr lang="en-US">
                <a:solidFill>
                  <a:srgbClr val="A18E3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Brochure 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A18E3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Recipe cards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A18E3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Video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A18E3D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Curriculum kit</a:t>
            </a:r>
          </a:p>
          <a:p>
            <a:endParaRPr lang="en-US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9463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FE3B9568-5EE0-40F2-8010-B93A4DC8C346}" type="slidenum">
              <a:rPr lang="en-US" smtClean="0">
                <a:ea typeface="ＭＳ Ｐゴシック" charset="-128"/>
              </a:rPr>
              <a:pPr/>
              <a:t>16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305800" cy="838200"/>
          </a:xfrm>
        </p:spPr>
        <p:txBody>
          <a:bodyPr/>
          <a:lstStyle/>
          <a:p>
            <a:r>
              <a:rPr lang="en-US" sz="3600" smtClean="0">
                <a:solidFill>
                  <a:schemeClr val="tx1"/>
                </a:solidFill>
              </a:rPr>
              <a:t>Did the materials work?</a:t>
            </a:r>
          </a:p>
        </p:txBody>
      </p:sp>
      <p:sp>
        <p:nvSpPr>
          <p:cNvPr id="20483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990600" y="914400"/>
            <a:ext cx="7772400" cy="5181600"/>
          </a:xfrm>
          <a:noFill/>
        </p:spPr>
        <p:txBody>
          <a:bodyPr/>
          <a:lstStyle/>
          <a:p>
            <a:pPr>
              <a:buFont typeface="Webdings" pitchFamily="18" charset="2"/>
              <a:buNone/>
            </a:pPr>
            <a:r>
              <a:rPr lang="en-US" sz="2400" smtClean="0">
                <a:solidFill>
                  <a:srgbClr val="A18E3D"/>
                </a:solidFill>
              </a:rPr>
              <a:t>Consumer classification for Stage of Change for thermometer use 					</a:t>
            </a:r>
            <a:r>
              <a:rPr lang="en-US" smtClean="0"/>
              <a:t>			</a:t>
            </a:r>
            <a:r>
              <a:rPr lang="en-US" sz="2000" smtClean="0"/>
              <a:t>		</a:t>
            </a:r>
            <a:r>
              <a:rPr lang="en-US" sz="2400" u="sng" smtClean="0">
                <a:solidFill>
                  <a:srgbClr val="663300"/>
                </a:solidFill>
              </a:rPr>
              <a:t>Pre-		Post-</a:t>
            </a:r>
          </a:p>
          <a:p>
            <a:pPr>
              <a:buFont typeface="Webdings" pitchFamily="18" charset="2"/>
              <a:buNone/>
            </a:pPr>
            <a:r>
              <a:rPr lang="en-US" sz="2400" smtClean="0"/>
              <a:t>	</a:t>
            </a:r>
            <a:r>
              <a:rPr lang="en-US" sz="2000" smtClean="0"/>
              <a:t>Pre-contemplation		</a:t>
            </a:r>
            <a:r>
              <a:rPr lang="en-US" sz="2000" smtClean="0">
                <a:solidFill>
                  <a:srgbClr val="663300"/>
                </a:solidFill>
              </a:rPr>
              <a:t>80%		46%</a:t>
            </a:r>
          </a:p>
          <a:p>
            <a:pPr lvl="1">
              <a:buFontTx/>
              <a:buNone/>
            </a:pPr>
            <a:r>
              <a:rPr lang="en-US" sz="2000" smtClean="0"/>
              <a:t>Contemplation		</a:t>
            </a:r>
            <a:r>
              <a:rPr lang="en-US" sz="2000" smtClean="0">
                <a:solidFill>
                  <a:srgbClr val="C00000"/>
                </a:solidFill>
              </a:rPr>
              <a:t>  </a:t>
            </a:r>
            <a:r>
              <a:rPr lang="en-US" sz="2000" smtClean="0">
                <a:solidFill>
                  <a:srgbClr val="663300"/>
                </a:solidFill>
              </a:rPr>
              <a:t>8%		12%</a:t>
            </a:r>
          </a:p>
          <a:p>
            <a:pPr lvl="1">
              <a:buFontTx/>
              <a:buNone/>
            </a:pPr>
            <a:r>
              <a:rPr lang="en-US" sz="2000" smtClean="0"/>
              <a:t>Preparation			  </a:t>
            </a:r>
            <a:r>
              <a:rPr lang="en-US" sz="2000" smtClean="0">
                <a:solidFill>
                  <a:srgbClr val="663300"/>
                </a:solidFill>
              </a:rPr>
              <a:t>3%		  7%</a:t>
            </a:r>
          </a:p>
          <a:p>
            <a:pPr lvl="1">
              <a:buFontTx/>
              <a:buNone/>
            </a:pPr>
            <a:r>
              <a:rPr lang="en-US" sz="2000" smtClean="0"/>
              <a:t>Action			  </a:t>
            </a:r>
            <a:r>
              <a:rPr lang="en-US" sz="2000" smtClean="0">
                <a:solidFill>
                  <a:srgbClr val="663300"/>
                </a:solidFill>
              </a:rPr>
              <a:t>1%		18%</a:t>
            </a:r>
          </a:p>
          <a:p>
            <a:pPr lvl="1">
              <a:buFontTx/>
              <a:buNone/>
            </a:pPr>
            <a:r>
              <a:rPr lang="en-US" sz="2000" smtClean="0"/>
              <a:t>Maintenance		  </a:t>
            </a:r>
            <a:r>
              <a:rPr lang="en-US" sz="2000" smtClean="0">
                <a:solidFill>
                  <a:srgbClr val="663300"/>
                </a:solidFill>
              </a:rPr>
              <a:t>8%		16%</a:t>
            </a:r>
          </a:p>
          <a:p>
            <a:pPr>
              <a:spcBef>
                <a:spcPct val="35000"/>
              </a:spcBef>
              <a:buFont typeface="Webdings" pitchFamily="18" charset="2"/>
              <a:buNone/>
            </a:pPr>
            <a:endParaRPr lang="en-US" sz="900" smtClean="0">
              <a:solidFill>
                <a:srgbClr val="A18E3D"/>
              </a:solidFill>
            </a:endParaRPr>
          </a:p>
          <a:p>
            <a:pPr>
              <a:spcBef>
                <a:spcPct val="35000"/>
              </a:spcBef>
              <a:buFont typeface="Webdings" pitchFamily="18" charset="2"/>
              <a:buNone/>
            </a:pPr>
            <a:r>
              <a:rPr lang="en-US" sz="2400" smtClean="0">
                <a:solidFill>
                  <a:srgbClr val="A18E3D"/>
                </a:solidFill>
              </a:rPr>
              <a:t>Consumer use of food thermometers for small cuts of meat</a:t>
            </a:r>
          </a:p>
          <a:p>
            <a:pPr lvl="1">
              <a:buFontTx/>
              <a:buNone/>
            </a:pPr>
            <a:r>
              <a:rPr lang="en-US" sz="1800" smtClean="0"/>
              <a:t>Never use			</a:t>
            </a:r>
            <a:r>
              <a:rPr lang="en-US" sz="1800" smtClean="0">
                <a:solidFill>
                  <a:srgbClr val="663300"/>
                </a:solidFill>
              </a:rPr>
              <a:t>85%		48%</a:t>
            </a:r>
          </a:p>
          <a:p>
            <a:pPr lvl="1">
              <a:buFontTx/>
              <a:buNone/>
            </a:pPr>
            <a:r>
              <a:rPr lang="en-US" sz="1800" smtClean="0"/>
              <a:t>Regularly use		  4%		16%</a:t>
            </a: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838200" y="838200"/>
            <a:ext cx="7848600" cy="0"/>
          </a:xfrm>
          <a:prstGeom prst="line">
            <a:avLst/>
          </a:prstGeom>
          <a:noFill/>
          <a:ln w="57150">
            <a:solidFill>
              <a:srgbClr val="D6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5" name="Line 4"/>
          <p:cNvSpPr>
            <a:spLocks noChangeShapeType="1"/>
          </p:cNvSpPr>
          <p:nvPr/>
        </p:nvSpPr>
        <p:spPr bwMode="auto">
          <a:xfrm>
            <a:off x="838200" y="4419600"/>
            <a:ext cx="7848600" cy="0"/>
          </a:xfrm>
          <a:prstGeom prst="line">
            <a:avLst/>
          </a:prstGeom>
          <a:noFill/>
          <a:ln w="57150">
            <a:solidFill>
              <a:srgbClr val="D6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8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ADD979B4-D364-4578-BF32-7CBD1800B41E}" type="slidenum">
              <a:rPr lang="en-US" smtClean="0">
                <a:ea typeface="ＭＳ Ｐゴシック" charset="-128"/>
              </a:rPr>
              <a:pPr/>
              <a:t>17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27088" y="2852738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1507" name="AutoShape 4"/>
          <p:cNvSpPr>
            <a:spLocks noChangeArrowheads="1"/>
          </p:cNvSpPr>
          <p:nvPr/>
        </p:nvSpPr>
        <p:spPr bwMode="auto">
          <a:xfrm rot="5400000">
            <a:off x="5922169" y="3221831"/>
            <a:ext cx="1944688" cy="2663825"/>
          </a:xfrm>
          <a:prstGeom prst="rtTriangle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rgbClr val="005262"/>
              </a:solidFill>
            </a:endParaRPr>
          </a:p>
        </p:txBody>
      </p:sp>
      <p:sp>
        <p:nvSpPr>
          <p:cNvPr id="21508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152400"/>
            <a:ext cx="5562600" cy="2133600"/>
          </a:xfrm>
        </p:spPr>
        <p:txBody>
          <a:bodyPr/>
          <a:lstStyle/>
          <a:p>
            <a:pPr algn="l" eaLnBrk="1" hangingPunct="1"/>
            <a:r>
              <a:rPr lang="en-US" sz="3600" smtClean="0"/>
              <a:t>But, food companies must also provide accurate information …</a:t>
            </a:r>
          </a:p>
        </p:txBody>
      </p:sp>
      <p:pic>
        <p:nvPicPr>
          <p:cNvPr id="21509" name="Picture 8" descr="P1010146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0" y="4291013"/>
            <a:ext cx="3429000" cy="2566987"/>
          </a:xfrm>
          <a:noFill/>
        </p:spPr>
      </p:pic>
      <p:pic>
        <p:nvPicPr>
          <p:cNvPr id="21510" name="Picture 9" descr="P101014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667000" y="4838700"/>
            <a:ext cx="2698750" cy="2019300"/>
          </a:xfrm>
          <a:noFill/>
        </p:spPr>
      </p:pic>
      <p:pic>
        <p:nvPicPr>
          <p:cNvPr id="21511" name="Picture 22" descr="P101022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/>
          <a:srcRect l="5292" t="2469" b="9877"/>
          <a:stretch>
            <a:fillRect/>
          </a:stretch>
        </p:blipFill>
        <p:spPr>
          <a:xfrm>
            <a:off x="6248400" y="304800"/>
            <a:ext cx="2895600" cy="3581400"/>
          </a:xfrm>
          <a:noFill/>
        </p:spPr>
      </p:pic>
      <p:sp>
        <p:nvSpPr>
          <p:cNvPr id="21512" name="Text Box 7"/>
          <p:cNvSpPr txBox="1">
            <a:spLocks noChangeArrowheads="1"/>
          </p:cNvSpPr>
          <p:nvPr/>
        </p:nvSpPr>
        <p:spPr bwMode="auto">
          <a:xfrm>
            <a:off x="152400" y="2209800"/>
            <a:ext cx="5257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>
                <a:solidFill>
                  <a:srgbClr val="A18E3D"/>
                </a:solidFill>
                <a:latin typeface="Geneva" charset="0"/>
              </a:rPr>
              <a:t>Cooking </a:t>
            </a:r>
            <a:r>
              <a:rPr lang="en-US" sz="2800" dirty="0">
                <a:solidFill>
                  <a:srgbClr val="A18E3D"/>
                </a:solidFill>
                <a:latin typeface="Geneva" charset="0"/>
              </a:rPr>
              <a:t>instructions on 40 brands/types of frozen ground beef patties</a:t>
            </a:r>
            <a:r>
              <a:rPr lang="en-US" sz="2800" dirty="0" smtClean="0">
                <a:solidFill>
                  <a:srgbClr val="A18E3D"/>
                </a:solidFill>
                <a:latin typeface="Geneva" charset="0"/>
              </a:rPr>
              <a:t>: </a:t>
            </a:r>
            <a:r>
              <a:rPr lang="en-US" sz="2800" dirty="0">
                <a:solidFill>
                  <a:srgbClr val="663300"/>
                </a:solidFill>
                <a:latin typeface="Geneva" charset="0"/>
              </a:rPr>
              <a:t>varied from 1.5 to 9 minutes </a:t>
            </a:r>
            <a:r>
              <a:rPr lang="en-US" sz="2800" dirty="0">
                <a:solidFill>
                  <a:srgbClr val="A18E3D"/>
                </a:solidFill>
                <a:latin typeface="Geneva" charset="0"/>
              </a:rPr>
              <a:t>per side, for 4 oz patties.</a:t>
            </a:r>
          </a:p>
        </p:txBody>
      </p:sp>
      <p:sp>
        <p:nvSpPr>
          <p:cNvPr id="21513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7ED8A874-19D6-4B53-9646-A82A5F9C8C67}" type="slidenum">
              <a:rPr lang="ja-JP" altLang="en-US" smtClean="0">
                <a:ea typeface="ＭＳ Ｐゴシック" charset="-128"/>
              </a:rPr>
              <a:pPr/>
              <a:t>18</a:t>
            </a:fld>
            <a:endParaRPr lang="en-US" altLang="ja-JP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/>
          <p:cNvSpPr txBox="1">
            <a:spLocks noChangeArrowheads="1"/>
          </p:cNvSpPr>
          <p:nvPr/>
        </p:nvSpPr>
        <p:spPr bwMode="auto">
          <a:xfrm>
            <a:off x="304800" y="533400"/>
            <a:ext cx="841375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solidFill>
                  <a:srgbClr val="A18E3D"/>
                </a:solidFill>
                <a:latin typeface="Geneva" charset="0"/>
              </a:rPr>
              <a:t>Depending on the setting used, it takes </a:t>
            </a:r>
            <a:r>
              <a:rPr lang="en-US" sz="2800" dirty="0">
                <a:solidFill>
                  <a:srgbClr val="663300"/>
                </a:solidFill>
                <a:latin typeface="Geneva" charset="0"/>
              </a:rPr>
              <a:t>between 7 and 9 minutes (3.5 to 4.5 minutes per side) </a:t>
            </a:r>
            <a:r>
              <a:rPr lang="en-US" sz="2800" dirty="0">
                <a:solidFill>
                  <a:srgbClr val="A18E3D"/>
                </a:solidFill>
                <a:latin typeface="Geneva" charset="0"/>
              </a:rPr>
              <a:t>to cook a </a:t>
            </a:r>
            <a:r>
              <a:rPr lang="en-US" sz="2800" dirty="0" smtClean="0">
                <a:solidFill>
                  <a:srgbClr val="A18E3D"/>
                </a:solidFill>
                <a:latin typeface="Geneva" charset="0"/>
              </a:rPr>
              <a:t>4 oz </a:t>
            </a:r>
            <a:r>
              <a:rPr lang="en-US" sz="2800" dirty="0">
                <a:solidFill>
                  <a:srgbClr val="A18E3D"/>
                </a:solidFill>
                <a:latin typeface="Geneva" charset="0"/>
              </a:rPr>
              <a:t>frozen patty to </a:t>
            </a:r>
            <a:r>
              <a:rPr lang="en-US" sz="2800" dirty="0" smtClean="0">
                <a:solidFill>
                  <a:srgbClr val="A18E3D"/>
                </a:solidFill>
                <a:latin typeface="Geneva" charset="0"/>
              </a:rPr>
              <a:t>160°F</a:t>
            </a:r>
            <a:endParaRPr lang="en-US" sz="2800" dirty="0">
              <a:solidFill>
                <a:srgbClr val="A18E3D"/>
              </a:solidFill>
              <a:latin typeface="Geneva" charset="0"/>
            </a:endParaRPr>
          </a:p>
        </p:txBody>
      </p:sp>
      <p:pic>
        <p:nvPicPr>
          <p:cNvPr id="22531" name="Picture 6" descr="Flip Burger Grill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3200400"/>
            <a:ext cx="2286000" cy="3048000"/>
          </a:xfrm>
        </p:spPr>
      </p:pic>
      <p:pic>
        <p:nvPicPr>
          <p:cNvPr id="22532" name="Picture 4" descr="TCs in Burge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/>
          <a:srcRect l="25471" r="26003" b="16588"/>
          <a:stretch>
            <a:fillRect/>
          </a:stretch>
        </p:blipFill>
        <p:spPr>
          <a:xfrm>
            <a:off x="3048000" y="3200400"/>
            <a:ext cx="2365375" cy="3048000"/>
          </a:xfrm>
        </p:spPr>
      </p:pic>
      <p:pic>
        <p:nvPicPr>
          <p:cNvPr id="22533" name="Picture 8" descr="Applying TCs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38800" y="33528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4D6BF8B0-C3EC-47EC-9DF0-43C647EF2E3A}" type="slidenum">
              <a:rPr lang="en-US" smtClean="0">
                <a:ea typeface="ＭＳ Ｐゴシック" charset="-128"/>
              </a:rPr>
              <a:pPr/>
              <a:t>19</a:t>
            </a:fld>
            <a:endParaRPr lang="en-US" smtClean="0">
              <a:ea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 descr="BookCover-Safe Food 2003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27142">
            <a:off x="5964238" y="1227138"/>
            <a:ext cx="2357437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pPr eaLnBrk="1" hangingPunct="1"/>
            <a:r>
              <a:rPr lang="en-US" sz="4000" smtClean="0">
                <a:latin typeface="Tahoma" pitchFamily="34" charset="0"/>
              </a:rPr>
              <a:t>Food Safety is Important to Consumers</a:t>
            </a:r>
          </a:p>
        </p:txBody>
      </p:sp>
      <p:pic>
        <p:nvPicPr>
          <p:cNvPr id="5125" name="Picture 5" descr="Pet Food Safety Recal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07338">
            <a:off x="5410200" y="4146550"/>
            <a:ext cx="3281363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Readers DigestFdSafety Cover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1081258">
            <a:off x="463550" y="4402138"/>
            <a:ext cx="1597025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7" descr="BookCover-Food Safety 2007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24200" y="990600"/>
            <a:ext cx="24384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8" descr="BookCover-Is Our Fd 200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754654">
            <a:off x="769938" y="1092200"/>
            <a:ext cx="19748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ow Safe is Your Food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45179">
            <a:off x="1358900" y="4497388"/>
            <a:ext cx="164465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9" descr="Newswk Cover mad cow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620967">
            <a:off x="3376613" y="3827463"/>
            <a:ext cx="2168525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Content Placeholder 3" descr="Salmonella Potato Salad Bowl.jpg"/>
          <p:cNvPicPr>
            <a:picLocks noGrp="1" noChangeAspect="1"/>
          </p:cNvPicPr>
          <p:nvPr>
            <p:ph idx="1"/>
          </p:nvPr>
        </p:nvPicPr>
        <p:blipFill>
          <a:blip r:embed="rId11"/>
          <a:srcRect/>
          <a:stretch>
            <a:fillRect/>
          </a:stretch>
        </p:blipFill>
        <p:spPr>
          <a:xfrm>
            <a:off x="533400" y="747713"/>
            <a:ext cx="5054600" cy="6110287"/>
          </a:xfrm>
        </p:spPr>
      </p:pic>
      <p:sp>
        <p:nvSpPr>
          <p:cNvPr id="8203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7701CDC9-BC14-484E-A7C3-409B396FC2BD}" type="slidenum">
              <a:rPr lang="en-US" smtClean="0">
                <a:ea typeface="ＭＳ Ｐゴシック" charset="-128"/>
              </a:rPr>
              <a:pPr/>
              <a:t>2</a:t>
            </a:fld>
            <a:endParaRPr lang="en-US" smtClean="0">
              <a:ea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981200"/>
          </a:xfrm>
        </p:spPr>
        <p:txBody>
          <a:bodyPr/>
          <a:lstStyle/>
          <a:p>
            <a:pPr algn="l" eaLnBrk="1" hangingPunct="1"/>
            <a:r>
              <a:rPr lang="en-US" sz="2800" smtClean="0">
                <a:solidFill>
                  <a:srgbClr val="663300"/>
                </a:solidFill>
                <a:latin typeface="Geneva" charset="0"/>
              </a:rPr>
              <a:t>Most mentioned </a:t>
            </a:r>
            <a:r>
              <a:rPr lang="en-US" sz="2800" smtClean="0">
                <a:solidFill>
                  <a:srgbClr val="A18E3D"/>
                </a:solidFill>
                <a:latin typeface="Geneva" charset="0"/>
              </a:rPr>
              <a:t>internal temperature of </a:t>
            </a:r>
            <a:r>
              <a:rPr lang="en-US" sz="2800" smtClean="0">
                <a:solidFill>
                  <a:srgbClr val="663300"/>
                </a:solidFill>
                <a:latin typeface="Geneva" charset="0"/>
              </a:rPr>
              <a:t>160</a:t>
            </a:r>
            <a:r>
              <a:rPr lang="en-US" sz="2800" smtClean="0">
                <a:solidFill>
                  <a:srgbClr val="663300"/>
                </a:solidFill>
                <a:latin typeface="Geneva" charset="0"/>
                <a:cs typeface="Times New Roman" pitchFamily="18" charset="0"/>
              </a:rPr>
              <a:t>ºF,</a:t>
            </a:r>
            <a:r>
              <a:rPr lang="en-US" sz="2800" smtClean="0">
                <a:solidFill>
                  <a:srgbClr val="A18E3D"/>
                </a:solidFill>
                <a:latin typeface="Geneva" charset="0"/>
                <a:cs typeface="Times New Roman" pitchFamily="18" charset="0"/>
              </a:rPr>
              <a:t> but some had the </a:t>
            </a:r>
            <a:r>
              <a:rPr lang="en-US" sz="2800" smtClean="0">
                <a:solidFill>
                  <a:srgbClr val="663300"/>
                </a:solidFill>
                <a:latin typeface="Geneva" charset="0"/>
                <a:cs typeface="Times New Roman" pitchFamily="18" charset="0"/>
              </a:rPr>
              <a:t>wrong information </a:t>
            </a:r>
            <a:r>
              <a:rPr lang="en-US" sz="2800" smtClean="0">
                <a:solidFill>
                  <a:srgbClr val="A18E3D"/>
                </a:solidFill>
                <a:latin typeface="Geneva" charset="0"/>
                <a:cs typeface="Times New Roman" pitchFamily="18" charset="0"/>
              </a:rPr>
              <a:t>about the relationship of color and temperature.</a:t>
            </a:r>
            <a:endParaRPr lang="en-US" sz="2800" smtClean="0">
              <a:solidFill>
                <a:srgbClr val="A18E3D"/>
              </a:solidFill>
              <a:latin typeface="Geneva" charset="0"/>
            </a:endParaRPr>
          </a:p>
        </p:txBody>
      </p:sp>
      <p:pic>
        <p:nvPicPr>
          <p:cNvPr id="23555" name="Picture 47" descr="P1010250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 l="32185" t="44031" r="43872" b="23636"/>
          <a:stretch>
            <a:fillRect/>
          </a:stretch>
        </p:blipFill>
        <p:spPr>
          <a:xfrm>
            <a:off x="549275" y="3838575"/>
            <a:ext cx="3992563" cy="3019425"/>
          </a:xfrm>
          <a:noFill/>
        </p:spPr>
      </p:pic>
      <p:pic>
        <p:nvPicPr>
          <p:cNvPr id="23556" name="Picture 51" descr="BeefBunBurger Pkg Label Ck Instr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 l="37122" t="40169" r="33640" b="38753"/>
          <a:stretch>
            <a:fillRect/>
          </a:stretch>
        </p:blipFill>
        <p:spPr>
          <a:xfrm>
            <a:off x="4019550" y="2152650"/>
            <a:ext cx="5124450" cy="2770188"/>
          </a:xfrm>
          <a:noFill/>
        </p:spPr>
      </p:pic>
      <p:sp>
        <p:nvSpPr>
          <p:cNvPr id="23557" name="Oval 53"/>
          <p:cNvSpPr>
            <a:spLocks noChangeArrowheads="1"/>
          </p:cNvSpPr>
          <p:nvPr/>
        </p:nvSpPr>
        <p:spPr bwMode="auto">
          <a:xfrm>
            <a:off x="6873875" y="3062288"/>
            <a:ext cx="1249363" cy="533400"/>
          </a:xfrm>
          <a:prstGeom prst="ellipse">
            <a:avLst/>
          </a:prstGeom>
          <a:noFill/>
          <a:ln w="9525">
            <a:solidFill>
              <a:srgbClr val="D6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23558" name="Oval 54"/>
          <p:cNvSpPr>
            <a:spLocks noChangeArrowheads="1"/>
          </p:cNvSpPr>
          <p:nvPr/>
        </p:nvSpPr>
        <p:spPr bwMode="auto">
          <a:xfrm>
            <a:off x="3232150" y="5011738"/>
            <a:ext cx="1249363" cy="533400"/>
          </a:xfrm>
          <a:prstGeom prst="ellipse">
            <a:avLst/>
          </a:prstGeom>
          <a:noFill/>
          <a:ln w="9525">
            <a:solidFill>
              <a:srgbClr val="D6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23559" name="Oval 55"/>
          <p:cNvSpPr>
            <a:spLocks noChangeArrowheads="1"/>
          </p:cNvSpPr>
          <p:nvPr/>
        </p:nvSpPr>
        <p:spPr bwMode="auto">
          <a:xfrm>
            <a:off x="687388" y="5334000"/>
            <a:ext cx="3429000" cy="685800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23560" name="Oval 56"/>
          <p:cNvSpPr>
            <a:spLocks noChangeArrowheads="1"/>
          </p:cNvSpPr>
          <p:nvPr/>
        </p:nvSpPr>
        <p:spPr bwMode="auto">
          <a:xfrm>
            <a:off x="4038600" y="3992563"/>
            <a:ext cx="2271713" cy="854075"/>
          </a:xfrm>
          <a:prstGeom prst="ellipse">
            <a:avLst/>
          </a:pr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FF3300"/>
              </a:solidFill>
            </a:endParaRPr>
          </a:p>
        </p:txBody>
      </p:sp>
      <p:sp>
        <p:nvSpPr>
          <p:cNvPr id="23561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A681402D-1C3B-4D77-B74F-1EF61743AE91}" type="slidenum">
              <a:rPr lang="en-US" smtClean="0">
                <a:ea typeface="ＭＳ Ｐゴシック" charset="-128"/>
              </a:rPr>
              <a:pPr/>
              <a:t>20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Content Placeholder 5" descr="Potato salad goes bad (Larson)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392238" y="228600"/>
            <a:ext cx="4895850" cy="5867400"/>
          </a:xfrm>
        </p:spPr>
      </p:pic>
      <p:sp>
        <p:nvSpPr>
          <p:cNvPr id="2457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4FC31822-E101-401A-ACC6-AD0CEE8377E0}" type="slidenum">
              <a:rPr lang="en-US" smtClean="0">
                <a:ea typeface="ＭＳ Ｐゴシック" charset="-128"/>
              </a:rPr>
              <a:pPr/>
              <a:t>21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mtClean="0"/>
              <a:t>Topics…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914400"/>
            <a:ext cx="7772400" cy="4343400"/>
          </a:xfrm>
        </p:spPr>
        <p:txBody>
          <a:bodyPr/>
          <a:lstStyle/>
          <a:p>
            <a:r>
              <a:rPr lang="en-US" dirty="0" smtClean="0">
                <a:solidFill>
                  <a:srgbClr val="663300"/>
                </a:solidFill>
              </a:rPr>
              <a:t>Introduction:</a:t>
            </a:r>
            <a:endParaRPr lang="en-US" dirty="0" smtClean="0"/>
          </a:p>
          <a:p>
            <a:pPr lvl="1"/>
            <a:r>
              <a:rPr lang="en-US" i="1" dirty="0" smtClean="0"/>
              <a:t>Consumer Reports </a:t>
            </a:r>
            <a:r>
              <a:rPr lang="en-US" dirty="0" smtClean="0"/>
              <a:t>1937-1991</a:t>
            </a:r>
            <a:r>
              <a:rPr lang="en-US" baseline="30000" dirty="0" smtClean="0"/>
              <a:t>1</a:t>
            </a:r>
          </a:p>
          <a:p>
            <a:pPr lvl="1"/>
            <a:r>
              <a:rPr lang="en-US" dirty="0" smtClean="0"/>
              <a:t>Consumer food safety studies</a:t>
            </a:r>
            <a:r>
              <a:rPr lang="en-US" baseline="30000" dirty="0" smtClean="0"/>
              <a:t>2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Survey data</a:t>
            </a:r>
            <a:r>
              <a:rPr lang="en-US" dirty="0" smtClean="0"/>
              <a:t>:  What consumers think about the safety of food in the US</a:t>
            </a:r>
          </a:p>
          <a:p>
            <a:r>
              <a:rPr lang="en-US" dirty="0" smtClean="0">
                <a:solidFill>
                  <a:srgbClr val="663300"/>
                </a:solidFill>
              </a:rPr>
              <a:t>Consumer behavior change &amp; needs:  </a:t>
            </a:r>
            <a:r>
              <a:rPr lang="en-US" dirty="0" smtClean="0"/>
              <a:t>Some examples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28600" y="5181600"/>
            <a:ext cx="8763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aseline="30000"/>
              <a:t>1</a:t>
            </a:r>
            <a:r>
              <a:rPr lang="en-US" sz="1400"/>
              <a:t>Payson, S. 1994.  “Using Historical Information to Identify Consumer Concerns about Food Safety,” USDA Tech Bull 1835. </a:t>
            </a:r>
          </a:p>
          <a:p>
            <a:r>
              <a:rPr lang="en-US" sz="1400" baseline="30000"/>
              <a:t>2</a:t>
            </a:r>
            <a:r>
              <a:rPr lang="en-US" sz="1400"/>
              <a:t>Redmond, E.C. and Griffith, C.J. 2003. “Consumer Food Handling in the Home: A Review of Food Safety Studies.” </a:t>
            </a:r>
            <a:r>
              <a:rPr lang="en-US" sz="1400" i="1"/>
              <a:t>J. Food Protection </a:t>
            </a:r>
            <a:r>
              <a:rPr lang="en-US" sz="1400"/>
              <a:t>66:130.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629400" y="838200"/>
          <a:ext cx="2171700" cy="1885950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{69CF1AB2-1976-4502-BF36-3FF5EA218861}</a:tableStyleId>
              </a:tblPr>
              <a:tblGrid>
                <a:gridCol w="1134762"/>
                <a:gridCol w="1036938"/>
              </a:tblGrid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1975-79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1980-84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1985-89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2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1990-94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11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1995-99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46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2000-02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/>
                        <a:t>27</a:t>
                      </a:r>
                      <a:endParaRPr lang="en-US" sz="2000" b="0" i="0" u="none" strike="noStrike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  <p:sp>
        <p:nvSpPr>
          <p:cNvPr id="924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9EC65D69-86C5-455E-8A58-AAE6318A4C8E}" type="slidenum">
              <a:rPr lang="en-US" smtClean="0">
                <a:ea typeface="ＭＳ Ｐゴシック" charset="-128"/>
              </a:rPr>
              <a:pPr/>
              <a:t>3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>
                <a:latin typeface="Tahoma" pitchFamily="34" charset="0"/>
              </a:rPr>
              <a:t>Food Safety Policy Center Survey </a:t>
            </a:r>
            <a:r>
              <a:rPr lang="en-US" sz="2000" smtClean="0">
                <a:latin typeface="Tahoma" pitchFamily="34" charset="0"/>
              </a:rPr>
              <a:t>Telephone interviews, Nov 05 – Feb 06, 1014 participants</a:t>
            </a:r>
          </a:p>
        </p:txBody>
      </p:sp>
      <p:graphicFrame>
        <p:nvGraphicFramePr>
          <p:cNvPr id="1026" name="Content Placeholder 5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3352800"/>
        </p:xfrm>
        <a:graphic>
          <a:graphicData uri="http://schemas.openxmlformats.org/presentationml/2006/ole">
            <p:oleObj spid="_x0000_s1026" name="Chart" r:id="rId5" imgW="7773074" imgH="3353091" progId="Excel.Sheet.8">
              <p:embed/>
            </p:oleObj>
          </a:graphicData>
        </a:graphic>
      </p:graphicFrame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5562600"/>
            <a:ext cx="7010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Harris, C., Knight, A., and Worosz, M. 2006. “Shopping for Food Safety and the Public Trust.”  </a:t>
            </a:r>
            <a:r>
              <a:rPr lang="en-US" sz="1400" i="1"/>
              <a:t>Food Safety Magazine, </a:t>
            </a:r>
            <a:r>
              <a:rPr lang="en-US" sz="1400"/>
              <a:t>Jun-Jul, page 52-59</a:t>
            </a:r>
            <a:r>
              <a:rPr lang="en-US" sz="1400" i="1"/>
              <a:t>.</a:t>
            </a:r>
          </a:p>
        </p:txBody>
      </p:sp>
      <p:sp>
        <p:nvSpPr>
          <p:cNvPr id="1029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D41CED6A-E09B-4E67-9E25-555C3BFEB895}" type="slidenum">
              <a:rPr lang="en-US" smtClean="0">
                <a:ea typeface="ＭＳ Ｐゴシック" charset="-128"/>
              </a:rPr>
              <a:pPr/>
              <a:t>4</a:t>
            </a:fld>
            <a:endParaRPr lang="en-US" smtClean="0">
              <a:ea typeface="ＭＳ Ｐゴシック" charset="-128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Tahoma" pitchFamily="34" charset="0"/>
              </a:rPr>
              <a:t>Food Safety Policy Center Survey </a:t>
            </a:r>
            <a:r>
              <a:rPr lang="en-US" sz="2000" smtClean="0">
                <a:latin typeface="Tahoma" pitchFamily="34" charset="0"/>
              </a:rPr>
              <a:t>Telephone interviews, Nov 05 – Feb 06, 1014 participants</a:t>
            </a:r>
            <a:endParaRPr lang="en-US" sz="2000" smtClean="0"/>
          </a:p>
        </p:txBody>
      </p:sp>
      <p:graphicFrame>
        <p:nvGraphicFramePr>
          <p:cNvPr id="2050" name="Content Placeholder 3"/>
          <p:cNvGraphicFramePr>
            <a:graphicFrameLocks noGrp="1"/>
          </p:cNvGraphicFramePr>
          <p:nvPr>
            <p:ph idx="1"/>
          </p:nvPr>
        </p:nvGraphicFramePr>
        <p:xfrm>
          <a:off x="688975" y="2054225"/>
          <a:ext cx="7797800" cy="3976688"/>
        </p:xfrm>
        <a:graphic>
          <a:graphicData uri="http://schemas.openxmlformats.org/presentationml/2006/ole">
            <p:oleObj spid="_x0000_s2050" name="Chart" r:id="rId3" imgW="7797460" imgH="3974936" progId="Excel.Sheet.8">
              <p:embed/>
            </p:oleObj>
          </a:graphicData>
        </a:graphic>
      </p:graphicFrame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609EFBEE-FBE0-461F-97C0-0085DA9F5C9E}" type="slidenum">
              <a:rPr lang="en-US" smtClean="0">
                <a:ea typeface="ＭＳ Ｐゴシック" charset="-128"/>
              </a:rPr>
              <a:pPr/>
              <a:t>5</a:t>
            </a:fld>
            <a:endParaRPr lang="en-US" smtClean="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6"/>
          <p:cNvGraphicFramePr>
            <a:graphicFrameLocks noGrp="1"/>
          </p:cNvGraphicFramePr>
          <p:nvPr/>
        </p:nvGraphicFramePr>
        <p:xfrm>
          <a:off x="533400" y="2438400"/>
          <a:ext cx="8077200" cy="3473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>
                <a:latin typeface="Tahoma" pitchFamily="34" charset="0"/>
              </a:rPr>
              <a:t>Food Safety Policy Center Survey </a:t>
            </a:r>
            <a:r>
              <a:rPr lang="en-US" sz="2000" smtClean="0">
                <a:latin typeface="Tahoma" pitchFamily="34" charset="0"/>
              </a:rPr>
              <a:t>Telephone interviews, Nov 05 – Feb 06, 1014 participants</a:t>
            </a:r>
            <a:endParaRPr lang="en-US" sz="2000" smtClean="0"/>
          </a:p>
        </p:txBody>
      </p:sp>
      <p:sp>
        <p:nvSpPr>
          <p:cNvPr id="307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700F5284-1A8C-4772-B0EB-1986D98F565F}" type="slidenum">
              <a:rPr lang="en-US" smtClean="0">
                <a:ea typeface="ＭＳ Ｐゴシック" charset="-128"/>
              </a:rPr>
              <a:pPr/>
              <a:t>6</a:t>
            </a:fld>
            <a:endParaRPr lang="en-US" dirty="0" smtClean="0">
              <a:ea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1752600"/>
            <a:ext cx="8153400" cy="70802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ea typeface="ＭＳ Ｐゴシック" pitchFamily="16" charset="-128"/>
              </a:rPr>
              <a:t>As estimated 25% of the population will get sick because of consuming contaminated foods and beverages each year.</a:t>
            </a:r>
            <a:endParaRPr lang="en-US" dirty="0">
              <a:ea typeface="ＭＳ Ｐゴシック" pitchFamily="16" charset="-128"/>
            </a:endParaRPr>
          </a:p>
        </p:txBody>
      </p:sp>
      <p:graphicFrame>
        <p:nvGraphicFramePr>
          <p:cNvPr id="3" name="Content Placeholder 3"/>
          <p:cNvGraphicFramePr>
            <a:graphicFrameLocks noGrp="1"/>
          </p:cNvGraphicFramePr>
          <p:nvPr/>
        </p:nvGraphicFramePr>
        <p:xfrm>
          <a:off x="0" y="1905000"/>
          <a:ext cx="7772400" cy="4114800"/>
        </p:xfrm>
        <a:graphic>
          <a:graphicData uri="http://schemas.openxmlformats.org/presentationml/2006/ole">
            <p:oleObj spid="_x0000_s3074" r:id="rId4" imgW="7773074" imgH="4115157" progId="Excel.Sheet.8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sz="4000" smtClean="0">
                <a:latin typeface="Tahoma" pitchFamily="34" charset="0"/>
              </a:rPr>
              <a:t>Industry Surveys</a:t>
            </a:r>
            <a:endParaRPr lang="en-US" sz="2000" smtClean="0"/>
          </a:p>
        </p:txBody>
      </p:sp>
      <p:sp>
        <p:nvSpPr>
          <p:cNvPr id="1024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26C48C97-56F4-4B3C-8F67-43CEDF32FD22}" type="slidenum">
              <a:rPr lang="en-US" smtClean="0">
                <a:ea typeface="ＭＳ Ｐゴシック" charset="-128"/>
              </a:rPr>
              <a:pPr/>
              <a:t>7</a:t>
            </a:fld>
            <a:endParaRPr lang="en-US" smtClean="0">
              <a:ea typeface="ＭＳ Ｐゴシック" charset="-128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143000"/>
            <a:ext cx="7772400" cy="4114800"/>
          </a:xfrm>
        </p:spPr>
        <p:txBody>
          <a:bodyPr/>
          <a:lstStyle/>
          <a:p>
            <a:r>
              <a:rPr lang="en-US" smtClean="0"/>
              <a:t>FMI Grocery Shopper Trends, Jan 2007</a:t>
            </a:r>
          </a:p>
          <a:p>
            <a:pPr lvl="1"/>
            <a:r>
              <a:rPr lang="en-US" smtClean="0"/>
              <a:t>Completely or somewhat confident in safety of supermarket food</a:t>
            </a:r>
          </a:p>
          <a:p>
            <a:r>
              <a:rPr lang="en-US" smtClean="0"/>
              <a:t>Supermarket Guru Online, Apr 2007</a:t>
            </a:r>
          </a:p>
          <a:p>
            <a:r>
              <a:rPr lang="en-US" smtClean="0"/>
              <a:t>Gallup Poll, Jul 2007</a:t>
            </a:r>
          </a:p>
          <a:p>
            <a:pPr lvl="1">
              <a:buFontTx/>
              <a:buNone/>
            </a:pPr>
            <a:endParaRPr lang="en-US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239000" y="1752600"/>
          <a:ext cx="17526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000"/>
                <a:gridCol w="990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Year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2006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82%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2007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66%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5257800" y="3200400"/>
          <a:ext cx="37338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/>
                <a:gridCol w="685800"/>
              </a:tblGrid>
              <a:tr h="36576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 </a:t>
                      </a:r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100% safe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r>
                        <a:rPr lang="en-US" dirty="0" smtClean="0"/>
                        <a:t>Very</a:t>
                      </a:r>
                      <a:r>
                        <a:rPr lang="en-US" baseline="0" dirty="0" smtClean="0"/>
                        <a:t> safe, always some…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Safe, could</a:t>
                      </a:r>
                      <a:r>
                        <a:rPr lang="en-US" baseline="0" dirty="0" smtClean="0"/>
                        <a:t> be better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</a:t>
                      </a:r>
                      <a:endParaRPr lang="en-US" dirty="0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Not safe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http://media.gallup.com/POLL/Releases/pr070801i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3000" y="3924300"/>
            <a:ext cx="3476625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ttp://media.gallup.com/POLL/Releases/pr070801iii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838575"/>
            <a:ext cx="3476625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14400"/>
          </a:xfrm>
        </p:spPr>
        <p:txBody>
          <a:bodyPr/>
          <a:lstStyle/>
          <a:p>
            <a:pPr eaLnBrk="1" hangingPunct="1"/>
            <a:r>
              <a:rPr lang="en-US" smtClean="0"/>
              <a:t>Recall Notifications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 l="31755" t="11905" r="13339" b="5048"/>
          <a:stretch>
            <a:fillRect/>
          </a:stretch>
        </p:blipFill>
        <p:spPr bwMode="auto">
          <a:xfrm>
            <a:off x="0" y="1295400"/>
            <a:ext cx="4497388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/>
          <a:srcRect l="36375" t="12669" r="17918" b="5524"/>
          <a:stretch>
            <a:fillRect/>
          </a:stretch>
        </p:blipFill>
        <p:spPr bwMode="auto">
          <a:xfrm>
            <a:off x="4564063" y="1066800"/>
            <a:ext cx="442753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 rot="997138">
            <a:off x="457200" y="3505200"/>
            <a:ext cx="3595688" cy="3070225"/>
            <a:chOff x="89" y="169"/>
            <a:chExt cx="3016" cy="2418"/>
          </a:xfrm>
        </p:grpSpPr>
        <p:pic>
          <p:nvPicPr>
            <p:cNvPr id="11272" name="Picture 4"/>
            <p:cNvPicPr>
              <a:picLocks noChangeAspect="1" noChangeArrowheads="1"/>
            </p:cNvPicPr>
            <p:nvPr/>
          </p:nvPicPr>
          <p:blipFill>
            <a:blip r:embed="rId4"/>
            <a:srcRect l="9485" t="14444" r="10783" b="12366"/>
            <a:stretch>
              <a:fillRect/>
            </a:stretch>
          </p:blipFill>
          <p:spPr bwMode="auto">
            <a:xfrm>
              <a:off x="92" y="169"/>
              <a:ext cx="3007" cy="1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5"/>
            <a:srcRect l="11392" t="48825" r="12967" b="23381"/>
            <a:stretch>
              <a:fillRect/>
            </a:stretch>
          </p:blipFill>
          <p:spPr bwMode="auto">
            <a:xfrm>
              <a:off x="89" y="1895"/>
              <a:ext cx="3016" cy="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0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C46DA1E9-0EC5-42D3-811A-CA30BB502EB0}" type="slidenum">
              <a:rPr lang="en-US" smtClean="0">
                <a:ea typeface="ＭＳ Ｐゴシック" charset="-128"/>
              </a:rPr>
              <a:pPr/>
              <a:t>8</a:t>
            </a:fld>
            <a:endParaRPr lang="en-US" smtClean="0">
              <a:ea typeface="ＭＳ Ｐゴシック" charset="-128"/>
            </a:endParaRP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057602">
            <a:off x="4837906" y="3769519"/>
            <a:ext cx="3509963" cy="258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04800" y="3200400"/>
            <a:ext cx="8610600" cy="20574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ＭＳ Ｐゴシック" pitchFamily="16" charset="-128"/>
            </a:endParaRPr>
          </a:p>
        </p:txBody>
      </p:sp>
      <p:sp>
        <p:nvSpPr>
          <p:cNvPr id="12291" name="Rectangle 4"/>
          <p:cNvSpPr>
            <a:spLocks noChangeArrowheads="1"/>
          </p:cNvSpPr>
          <p:nvPr/>
        </p:nvSpPr>
        <p:spPr bwMode="auto">
          <a:xfrm>
            <a:off x="304800" y="1219200"/>
            <a:ext cx="8610600" cy="152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/>
          <a:lstStyle/>
          <a:p>
            <a:pPr eaLnBrk="1" hangingPunct="1"/>
            <a:r>
              <a:rPr lang="en-US" smtClean="0"/>
              <a:t>Recall Effectiveness</a:t>
            </a:r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534400" cy="3962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>
                <a:solidFill>
                  <a:srgbClr val="663300"/>
                </a:solidFill>
              </a:rPr>
              <a:t>1998 Bil Mar recall of hot dogs &amp; deli meats: </a:t>
            </a:r>
            <a:r>
              <a:rPr lang="en-US" sz="2000" smtClean="0">
                <a:solidFill>
                  <a:srgbClr val="663300"/>
                </a:solidFill>
              </a:rPr>
              <a:t>108 cases, 14 deaths, 3 miscarriages</a:t>
            </a:r>
            <a:r>
              <a:rPr lang="en-US" sz="2800" smtClean="0">
                <a:solidFill>
                  <a:srgbClr val="663300"/>
                </a:solidFill>
              </a:rPr>
              <a:t> </a:t>
            </a:r>
            <a:r>
              <a:rPr lang="en-US" sz="2000" smtClean="0">
                <a:solidFill>
                  <a:srgbClr val="A18E3D"/>
                </a:solidFill>
              </a:rPr>
              <a:t>(phone survey of 633 persons)</a:t>
            </a:r>
          </a:p>
          <a:p>
            <a:pPr eaLnBrk="1" hangingPunct="1">
              <a:buFontTx/>
              <a:buNone/>
            </a:pPr>
            <a:r>
              <a:rPr lang="en-US" smtClean="0"/>
              <a:t> </a:t>
            </a:r>
            <a:r>
              <a:rPr lang="en-US" sz="2800" smtClean="0">
                <a:solidFill>
                  <a:srgbClr val="C00000"/>
                </a:solidFill>
              </a:rPr>
              <a:t>45% knew </a:t>
            </a:r>
            <a:r>
              <a:rPr lang="en-US" sz="2800" smtClean="0"/>
              <a:t>about the recall; 70% found out via TV</a:t>
            </a:r>
          </a:p>
          <a:p>
            <a:pPr>
              <a:buFontTx/>
              <a:buNone/>
            </a:pPr>
            <a:endParaRPr lang="en-US" sz="2800" smtClean="0">
              <a:solidFill>
                <a:srgbClr val="A18E3D"/>
              </a:solidFill>
            </a:endParaRPr>
          </a:p>
          <a:p>
            <a:pPr>
              <a:buFontTx/>
              <a:buNone/>
            </a:pPr>
            <a:r>
              <a:rPr lang="en-US" sz="2800" smtClean="0">
                <a:solidFill>
                  <a:srgbClr val="663300"/>
                </a:solidFill>
              </a:rPr>
              <a:t>2006 spinach outbreak: </a:t>
            </a:r>
            <a:r>
              <a:rPr lang="en-US" sz="2000" smtClean="0">
                <a:solidFill>
                  <a:srgbClr val="663300"/>
                </a:solidFill>
              </a:rPr>
              <a:t>205 illnesses, 3 deaths </a:t>
            </a:r>
            <a:r>
              <a:rPr lang="en-US" sz="2000" smtClean="0">
                <a:solidFill>
                  <a:srgbClr val="A18E3D"/>
                </a:solidFill>
              </a:rPr>
              <a:t>(phone survey of 1200)</a:t>
            </a:r>
          </a:p>
          <a:p>
            <a:r>
              <a:rPr lang="en-US" sz="2800" smtClean="0">
                <a:solidFill>
                  <a:srgbClr val="C00000"/>
                </a:solidFill>
              </a:rPr>
              <a:t>87% heard </a:t>
            </a:r>
            <a:r>
              <a:rPr lang="en-US" sz="2800" smtClean="0"/>
              <a:t>that bagged fresh spinach had been contaminated and should not be eaten</a:t>
            </a:r>
            <a:r>
              <a:rPr lang="en-US" smtClean="0"/>
              <a:t>. 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>
              <a:solidFill>
                <a:srgbClr val="A18E3D"/>
              </a:solidFill>
            </a:endParaRP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28600" y="5334000"/>
            <a:ext cx="7924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/>
              <a:t>Patrick, M.E., Griffin, P.M., Voetsch, A.C. and Mead, P.S. Effectiveness of recall notification: Community response to a nationwide recall of hot dogs and deli meats. </a:t>
            </a:r>
            <a:r>
              <a:rPr lang="en-US" sz="1200" i="1"/>
              <a:t>J. Food Protection </a:t>
            </a:r>
            <a:r>
              <a:rPr lang="en-US" sz="1200"/>
              <a:t>70(10):2373.</a:t>
            </a:r>
          </a:p>
          <a:p>
            <a:r>
              <a:rPr lang="en-US" sz="1200"/>
              <a:t>Cuite, C.L., Condry, S.C., Nucci, M.L. and Hallman, W.K. “Public response to the contaminated Spinach recall of 2006,” Rutgers University Food Policy Institute, 2-5-2007.</a:t>
            </a:r>
          </a:p>
        </p:txBody>
      </p:sp>
      <p:sp>
        <p:nvSpPr>
          <p:cNvPr id="1229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239000" y="0"/>
            <a:ext cx="1905000" cy="457200"/>
          </a:xfrm>
          <a:noFill/>
        </p:spPr>
        <p:txBody>
          <a:bodyPr/>
          <a:lstStyle/>
          <a:p>
            <a:fld id="{24FDB799-A6CF-47CA-B7E7-FB9FC3C5EE6C}" type="slidenum">
              <a:rPr lang="en-US" smtClean="0">
                <a:ea typeface="ＭＳ Ｐゴシック" charset="-128"/>
              </a:rPr>
              <a:pPr/>
              <a:t>9</a:t>
            </a:fld>
            <a:endParaRPr lang="en-US" smtClean="0">
              <a:ea typeface="ＭＳ Ｐゴシック" charset="-128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245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45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4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29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DELIMITERS" val="3.1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6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1444</TotalTime>
  <Words>811</Words>
  <Application>Microsoft PowerPoint</Application>
  <PresentationFormat>On-screen Show (4:3)</PresentationFormat>
  <Paragraphs>139</Paragraphs>
  <Slides>21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Blank Presentation</vt:lpstr>
      <vt:lpstr>Chart</vt:lpstr>
      <vt:lpstr>Microsoft Office Excel 97-2003 Worksheet</vt:lpstr>
      <vt:lpstr>How Concerns About Food Safety are Viewed by Consumers</vt:lpstr>
      <vt:lpstr>Food Safety is Important to Consumers</vt:lpstr>
      <vt:lpstr>Topics…</vt:lpstr>
      <vt:lpstr>Food Safety Policy Center Survey Telephone interviews, Nov 05 – Feb 06, 1014 participants</vt:lpstr>
      <vt:lpstr>Food Safety Policy Center Survey Telephone interviews, Nov 05 – Feb 06, 1014 participants</vt:lpstr>
      <vt:lpstr>Food Safety Policy Center Survey Telephone interviews, Nov 05 – Feb 06, 1014 participants</vt:lpstr>
      <vt:lpstr>Industry Surveys</vt:lpstr>
      <vt:lpstr>Recall Notifications</vt:lpstr>
      <vt:lpstr>Recall Effectiveness</vt:lpstr>
      <vt:lpstr>Consumers do pay attention</vt:lpstr>
      <vt:lpstr>Consumer Behavior Does Improve</vt:lpstr>
      <vt:lpstr>For ground beef patties, color is not an indicator of end-point temperature.  </vt:lpstr>
      <vt:lpstr>Instant-read food thermometers are used by only about 10% of consumers with ground beef patties.</vt:lpstr>
      <vt:lpstr>Focus groups to assess barriers to thermometer use</vt:lpstr>
      <vt:lpstr>Selected group responses</vt:lpstr>
      <vt:lpstr>Develop educational/motivational materials</vt:lpstr>
      <vt:lpstr>Did the materials work?</vt:lpstr>
      <vt:lpstr>But, food companies must also provide accurate information …</vt:lpstr>
      <vt:lpstr>Slide 19</vt:lpstr>
      <vt:lpstr>Most mentioned internal temperature of 160ºF, but some had the wrong information about the relationship of color and temperature.</vt:lpstr>
      <vt:lpstr>Slide 21</vt:lpstr>
    </vt:vector>
  </TitlesOfParts>
  <Company>Creative Services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Creative Services</dc:creator>
  <cp:lastModifiedBy>Sandra McCurdy</cp:lastModifiedBy>
  <cp:revision>154</cp:revision>
  <dcterms:created xsi:type="dcterms:W3CDTF">2007-08-24T23:13:06Z</dcterms:created>
  <dcterms:modified xsi:type="dcterms:W3CDTF">2008-04-10T18:13:21Z</dcterms:modified>
</cp:coreProperties>
</file>